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9753600" cx="13004800"/>
  <p:notesSz cx="6858000" cy="9144000"/>
  <p:embeddedFontLst>
    <p:embeddedFont>
      <p:font typeface="Helvetica Neue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gBEKIbS8avwoBoeF6lLyfPu3EP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5pPr>
            <a:lvl6pPr indent="-228600" lvl="5" marL="2743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6pPr>
            <a:lvl7pPr indent="-228600" lvl="6" marL="3200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7pPr>
            <a:lvl8pPr indent="-228600" lvl="7" marL="3657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8pPr>
            <a:lvl9pPr indent="-228600" lvl="8" marL="4114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-convenient to use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Trebuchet MS"/>
              <a:buChar char="-"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Simplify surroundings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Trebuchet MS"/>
              <a:buChar char="-"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Credible </a:t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Trebuchet MS"/>
              <a:buChar char="-"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Visual impact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latin typeface="Trebuchet MS"/>
                <a:ea typeface="Trebuchet MS"/>
                <a:cs typeface="Trebuchet MS"/>
                <a:sym typeface="Trebuchet MS"/>
              </a:rPr>
              <a:t>Polynesian navigation device showing directions of winds, waves and islands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2"/>
          <p:cNvSpPr txBox="1"/>
          <p:nvPr>
            <p:ph idx="1" type="body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" name="Google Shape;12;p22"/>
          <p:cNvSpPr txBox="1"/>
          <p:nvPr>
            <p:ph idx="12" type="sldNum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1"/>
          <p:cNvSpPr/>
          <p:nvPr>
            <p:ph idx="2" type="pic"/>
          </p:nvPr>
        </p:nvSpPr>
        <p:spPr>
          <a:xfrm>
            <a:off x="6007100" y="4356100"/>
            <a:ext cx="6870700" cy="4909486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sp>
      <p:sp>
        <p:nvSpPr>
          <p:cNvPr id="45" name="Google Shape;45;p31"/>
          <p:cNvSpPr/>
          <p:nvPr>
            <p:ph idx="3" type="pic"/>
          </p:nvPr>
        </p:nvSpPr>
        <p:spPr>
          <a:xfrm>
            <a:off x="5918200" y="-304800"/>
            <a:ext cx="6451600" cy="645160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sp>
      <p:sp>
        <p:nvSpPr>
          <p:cNvPr id="46" name="Google Shape;46;p31"/>
          <p:cNvSpPr/>
          <p:nvPr>
            <p:ph idx="4" type="pic"/>
          </p:nvPr>
        </p:nvSpPr>
        <p:spPr>
          <a:xfrm>
            <a:off x="-825500" y="419100"/>
            <a:ext cx="9258300" cy="8643492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sp>
      <p:sp>
        <p:nvSpPr>
          <p:cNvPr id="47" name="Google Shape;47;p31"/>
          <p:cNvSpPr txBox="1"/>
          <p:nvPr>
            <p:ph idx="12" type="sldNum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2"/>
          <p:cNvSpPr txBox="1"/>
          <p:nvPr>
            <p:ph idx="1" type="body"/>
          </p:nvPr>
        </p:nvSpPr>
        <p:spPr>
          <a:xfrm>
            <a:off x="1270000" y="6362700"/>
            <a:ext cx="10464800" cy="46106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 i="1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0" name="Google Shape;50;p32"/>
          <p:cNvSpPr txBox="1"/>
          <p:nvPr>
            <p:ph idx="2" type="body"/>
          </p:nvPr>
        </p:nvSpPr>
        <p:spPr>
          <a:xfrm>
            <a:off x="1270000" y="4305300"/>
            <a:ext cx="104648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None/>
              <a:defRPr b="1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2" type="sldNum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3"/>
          <p:cNvSpPr/>
          <p:nvPr>
            <p:ph idx="2" type="pic"/>
          </p:nvPr>
        </p:nvSpPr>
        <p:spPr>
          <a:xfrm>
            <a:off x="-812800" y="0"/>
            <a:ext cx="14622784" cy="97536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33"/>
          <p:cNvSpPr txBox="1"/>
          <p:nvPr>
            <p:ph idx="12" type="sldNum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3"/>
          <p:cNvSpPr txBox="1"/>
          <p:nvPr>
            <p:ph idx="12" type="sldNum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7" name="Google Shape;17;p24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8" name="Google Shape;18;p24"/>
          <p:cNvSpPr txBox="1"/>
          <p:nvPr>
            <p:ph idx="12" type="sldNum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/>
          <p:nvPr>
            <p:ph idx="2" type="pic"/>
          </p:nvPr>
        </p:nvSpPr>
        <p:spPr>
          <a:xfrm>
            <a:off x="5800664" y="1714886"/>
            <a:ext cx="7997247" cy="7467215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sp>
      <p:sp>
        <p:nvSpPr>
          <p:cNvPr id="21" name="Google Shape;21;p25"/>
          <p:cNvSpPr txBox="1"/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25"/>
          <p:cNvSpPr txBox="1"/>
          <p:nvPr>
            <p:ph idx="1" type="body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EBEBEB"/>
              </a:buClr>
              <a:buSzPts val="2100"/>
              <a:buFont typeface="Helvetica Neue"/>
              <a:buChar char="•"/>
              <a:defRPr sz="2800"/>
            </a:lvl1pPr>
            <a:lvl2pPr indent="-361950" lvl="1" marL="9144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EBEBEB"/>
              </a:buClr>
              <a:buSzPts val="2100"/>
              <a:buFont typeface="Helvetica Neue"/>
              <a:buChar char="•"/>
              <a:defRPr sz="2800"/>
            </a:lvl2pPr>
            <a:lvl3pPr indent="-361950" lvl="2" marL="13716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EBEBEB"/>
              </a:buClr>
              <a:buSzPts val="2100"/>
              <a:buFont typeface="Helvetica Neue"/>
              <a:buChar char="•"/>
              <a:defRPr sz="2800"/>
            </a:lvl3pPr>
            <a:lvl4pPr indent="-361950" lvl="3" marL="18288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EBEBEB"/>
              </a:buClr>
              <a:buSzPts val="2100"/>
              <a:buFont typeface="Helvetica Neue"/>
              <a:buChar char="•"/>
              <a:defRPr sz="2800"/>
            </a:lvl4pPr>
            <a:lvl5pPr indent="-361950" lvl="4" marL="22860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EBEBEB"/>
              </a:buClr>
              <a:buSzPts val="2100"/>
              <a:buFont typeface="Helvetica Neue"/>
              <a:buChar char="•"/>
              <a:defRPr sz="2800"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3" name="Google Shape;23;p25"/>
          <p:cNvSpPr txBox="1"/>
          <p:nvPr>
            <p:ph idx="12" type="sldNum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Horizontal">
  <p:cSld name="Photo - Horizontal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6"/>
          <p:cNvSpPr/>
          <p:nvPr>
            <p:ph idx="2" type="pic"/>
          </p:nvPr>
        </p:nvSpPr>
        <p:spPr>
          <a:xfrm>
            <a:off x="1104900" y="127000"/>
            <a:ext cx="10795000" cy="7200415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sp>
      <p:sp>
        <p:nvSpPr>
          <p:cNvPr id="26" name="Google Shape;26;p26"/>
          <p:cNvSpPr txBox="1"/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26"/>
          <p:cNvSpPr txBox="1"/>
          <p:nvPr>
            <p:ph idx="1" type="body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8" name="Google Shape;28;p26"/>
          <p:cNvSpPr txBox="1"/>
          <p:nvPr>
            <p:ph idx="12" type="sldNum"/>
          </p:nvPr>
        </p:nvSpPr>
        <p:spPr>
          <a:xfrm>
            <a:off x="6311798" y="92456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enter">
  <p:cSld name="Title - Cent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 txBox="1"/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2" type="sldNum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Vertical">
  <p:cSld name="Photo - Vertical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8"/>
          <p:cNvSpPr/>
          <p:nvPr>
            <p:ph idx="2" type="pic"/>
          </p:nvPr>
        </p:nvSpPr>
        <p:spPr>
          <a:xfrm>
            <a:off x="5130800" y="419100"/>
            <a:ext cx="9262596" cy="8648700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sp>
      <p:sp>
        <p:nvSpPr>
          <p:cNvPr id="34" name="Google Shape;34;p28"/>
          <p:cNvSpPr txBox="1"/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Helvetica Neue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" type="body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>
                <a:solidFill>
                  <a:srgbClr val="FFFFFF"/>
                </a:solidFill>
              </a:defRPr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6" name="Google Shape;36;p28"/>
          <p:cNvSpPr txBox="1"/>
          <p:nvPr>
            <p:ph idx="12" type="sldNum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Top">
  <p:cSld name="Title - Top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9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39" name="Google Shape;39;p29"/>
          <p:cNvSpPr txBox="1"/>
          <p:nvPr>
            <p:ph idx="12" type="sldNum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0"/>
          <p:cNvSpPr txBox="1"/>
          <p:nvPr>
            <p:ph idx="1" type="body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2" name="Google Shape;42;p30"/>
          <p:cNvSpPr txBox="1"/>
          <p:nvPr>
            <p:ph idx="12" type="sldNum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  <a:defRPr b="1" i="0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90525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  <a:defRPr b="0" i="0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90525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  <a:defRPr b="0" i="0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90525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  <a:defRPr b="0" i="0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90525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  <a:defRPr b="0" i="0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90525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  <a:defRPr b="0" i="0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90525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  <a:defRPr b="0" i="0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90525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  <a:defRPr b="0" i="0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90525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  <a:defRPr b="0" i="0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90525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  <a:defRPr b="0" i="0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2" type="sldNum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hyperlink" Target="https://storymaps.arcgis.com/stories/bce0eca488ab47a3b25f63ddca34e679" TargetMode="External"/><Relationship Id="rId10" Type="http://schemas.openxmlformats.org/officeDocument/2006/relationships/hyperlink" Target="https://storymaps.arcgis.com/stories/652993f26b064461a31e5befdb3d47f3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arcgis.com/home/webmap/viewer.html?webmap=34d9f29cbc514837b5979e08481ffcd3" TargetMode="External"/><Relationship Id="rId4" Type="http://schemas.openxmlformats.org/officeDocument/2006/relationships/hyperlink" Target="http://storymaps.esri.com/stories/2013/gettysburg/" TargetMode="External"/><Relationship Id="rId9" Type="http://schemas.openxmlformats.org/officeDocument/2006/relationships/hyperlink" Target="https://storymaps.arcgis.com/stories/4fcddb805b0243988a42868f398a2ea0" TargetMode="External"/><Relationship Id="rId5" Type="http://schemas.openxmlformats.org/officeDocument/2006/relationships/hyperlink" Target="http://story.maps.arcgis.com/apps/StorytellingSwipe/index.html?appid=fba4350b6d4f4140966251b9c4d2f3a7&amp;webmap=4b2b2784f68e4e5fb0c39c770f1b25ea" TargetMode="External"/><Relationship Id="rId6" Type="http://schemas.openxmlformats.org/officeDocument/2006/relationships/hyperlink" Target="http://www.arcgis.com/home/webscene/viewer.html?webscene=128ba9498cca447ab6ec356b84fee879" TargetMode="External"/><Relationship Id="rId7" Type="http://schemas.openxmlformats.org/officeDocument/2006/relationships/hyperlink" Target="http://storymaps.esri.com/stories/2012/treasure-hunt-mountains/" TargetMode="External"/><Relationship Id="rId8" Type="http://schemas.openxmlformats.org/officeDocument/2006/relationships/hyperlink" Target="http://historicalmaps.arcgis.com/usgs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store.usgs.gov/product/16573" TargetMode="External"/><Relationship Id="rId4" Type="http://schemas.openxmlformats.org/officeDocument/2006/relationships/hyperlink" Target="http://xkcd.com/977/" TargetMode="External"/><Relationship Id="rId5" Type="http://schemas.openxmlformats.org/officeDocument/2006/relationships/hyperlink" Target="http://www.esri.com/news/arcnews/winter0809articles/the-geodatabase.html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hyperlink" Target="http://en.wikipedia.org/wiki/File:Baylonianmaps.JPG" TargetMode="External"/><Relationship Id="rId5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>
            <p:ph idx="4294967295" type="ctr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Basics of Map Making</a:t>
            </a:r>
            <a:endParaRPr/>
          </a:p>
        </p:txBody>
      </p:sp>
      <p:sp>
        <p:nvSpPr>
          <p:cNvPr id="60" name="Google Shape;60;p1"/>
          <p:cNvSpPr txBox="1"/>
          <p:nvPr>
            <p:ph idx="4294967295" type="subTitle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Thematic Map Hands On –</a:t>
            </a:r>
            <a:b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ArcGIS Pro</a:t>
            </a:r>
            <a:endParaRPr/>
          </a:p>
        </p:txBody>
      </p:sp>
      <p:sp>
        <p:nvSpPr>
          <p:cNvPr id="120" name="Google Shape;120;p10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600"/>
              <a:buFont typeface="Helvetica Neue"/>
              <a:buNone/>
            </a:pPr>
            <a:r>
              <a:rPr lang="en-US" sz="3600"/>
              <a:t>Please do not do these steps until told to do so by the instructor (i.e. no skipping ahead)</a:t>
            </a:r>
            <a:endParaRPr/>
          </a:p>
          <a:p>
            <a:pPr indent="-24130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Char char="•"/>
            </a:pPr>
            <a:r>
              <a:rPr lang="en-US" sz="3800"/>
              <a:t>Download Week 2 Hands On from My Courses</a:t>
            </a:r>
            <a:endParaRPr/>
          </a:p>
          <a:p>
            <a:pPr indent="-24130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Char char="•"/>
            </a:pPr>
            <a:r>
              <a:rPr lang="en-US" sz="3800"/>
              <a:t>Open Themes.ppkx  and you should get ArcGIS Pro open</a:t>
            </a:r>
            <a:endParaRPr/>
          </a:p>
          <a:p>
            <a:pPr indent="-24130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Char char="•"/>
            </a:pPr>
            <a:r>
              <a:rPr lang="en-US" sz="3800"/>
              <a:t>Login in through enterprise login and type ritarcgis as your domain</a:t>
            </a:r>
            <a:endParaRPr/>
          </a:p>
          <a:p>
            <a:pPr indent="-24130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Char char="•"/>
            </a:pPr>
            <a:r>
              <a:rPr lang="en-US" sz="3800"/>
              <a:t>Then use your sis login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/>
          <p:nvPr>
            <p:ph type="title"/>
          </p:nvPr>
        </p:nvSpPr>
        <p:spPr>
          <a:xfrm>
            <a:off x="622300" y="8458200"/>
            <a:ext cx="114808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ArcGIS Pro Layout</a:t>
            </a:r>
            <a:endParaRPr/>
          </a:p>
        </p:txBody>
      </p:sp>
      <p:pic>
        <p:nvPicPr>
          <p:cNvPr descr="ArcGISPro_290819104036.png" id="126" name="Google Shape;12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38337"/>
            <a:ext cx="13004800" cy="7118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90819104110.png" id="127" name="Google Shape;12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6764" y="609600"/>
            <a:ext cx="4258036" cy="75842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GISPro_290819104157.png" id="128" name="Google Shape;12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57264" y="127000"/>
            <a:ext cx="4541136" cy="81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/>
          <p:nvPr>
            <p:ph type="title"/>
          </p:nvPr>
        </p:nvSpPr>
        <p:spPr>
          <a:xfrm>
            <a:off x="622300" y="8458200"/>
            <a:ext cx="114808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ArcGIS Pro Layout</a:t>
            </a:r>
            <a:endParaRPr/>
          </a:p>
        </p:txBody>
      </p:sp>
      <p:pic>
        <p:nvPicPr>
          <p:cNvPr descr="ArcGISPro_290819104356.png" id="134" name="Google Shape;13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" y="422063"/>
            <a:ext cx="13004800" cy="711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 txBox="1"/>
          <p:nvPr>
            <p:ph type="title"/>
          </p:nvPr>
        </p:nvSpPr>
        <p:spPr>
          <a:xfrm>
            <a:off x="622300" y="8458200"/>
            <a:ext cx="114808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ArcGIS Pro Layout</a:t>
            </a:r>
            <a:endParaRPr/>
          </a:p>
        </p:txBody>
      </p:sp>
      <p:pic>
        <p:nvPicPr>
          <p:cNvPr descr="ArcGISPro_290819104628.png" id="140" name="Google Shape;14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" y="815763"/>
            <a:ext cx="13004800" cy="711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/>
          <p:nvPr>
            <p:ph type="title"/>
          </p:nvPr>
        </p:nvSpPr>
        <p:spPr>
          <a:xfrm>
            <a:off x="622300" y="8458200"/>
            <a:ext cx="114808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ArcGIS Pro Layout</a:t>
            </a:r>
            <a:endParaRPr/>
          </a:p>
        </p:txBody>
      </p:sp>
      <p:pic>
        <p:nvPicPr>
          <p:cNvPr descr="ArcGISPro_290819104738.png" id="146" name="Google Shape;14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930063"/>
            <a:ext cx="13004800" cy="711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type="title"/>
          </p:nvPr>
        </p:nvSpPr>
        <p:spPr>
          <a:xfrm>
            <a:off x="622300" y="8458200"/>
            <a:ext cx="114808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ArcGIS Pro Layout</a:t>
            </a:r>
            <a:endParaRPr/>
          </a:p>
        </p:txBody>
      </p:sp>
      <p:pic>
        <p:nvPicPr>
          <p:cNvPr descr="ArcGISPro_290819104828.png" id="152" name="Google Shape;15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03063"/>
            <a:ext cx="13004800" cy="711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gis-bin_290819105326.png" id="157" name="Google Shape;157;p1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15" r="714" t="0"/>
          <a:stretch/>
        </p:blipFill>
        <p:spPr>
          <a:xfrm>
            <a:off x="152400" y="339838"/>
            <a:ext cx="10795000" cy="5943601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pic>
      <p:sp>
        <p:nvSpPr>
          <p:cNvPr id="158" name="Google Shape;158;p16"/>
          <p:cNvSpPr txBox="1"/>
          <p:nvPr>
            <p:ph type="title"/>
          </p:nvPr>
        </p:nvSpPr>
        <p:spPr>
          <a:xfrm>
            <a:off x="762000" y="7696200"/>
            <a:ext cx="11480800" cy="10795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QGIS</a:t>
            </a:r>
            <a:endParaRPr/>
          </a:p>
        </p:txBody>
      </p:sp>
      <p:sp>
        <p:nvSpPr>
          <p:cNvPr id="159" name="Google Shape;159;p16"/>
          <p:cNvSpPr txBox="1"/>
          <p:nvPr>
            <p:ph idx="1" type="body"/>
          </p:nvPr>
        </p:nvSpPr>
        <p:spPr>
          <a:xfrm>
            <a:off x="762000" y="9105900"/>
            <a:ext cx="11480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n-US" sz="2400">
                <a:solidFill>
                  <a:srgbClr val="FFFFFF"/>
                </a:solidFill>
              </a:rPr>
              <a:t>In the Hands on Material Open ThematicMapExample.qgs</a:t>
            </a:r>
            <a:endParaRPr/>
          </a:p>
        </p:txBody>
      </p:sp>
      <p:pic>
        <p:nvPicPr>
          <p:cNvPr descr="qgis-bin_290819105321.png" id="160" name="Google Shape;16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9936" y="1511300"/>
            <a:ext cx="5714986" cy="61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shot-1409022321051.png" id="165" name="Google Shape;165;p1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833" l="0" r="0" t="4834"/>
          <a:stretch/>
        </p:blipFill>
        <p:spPr>
          <a:xfrm>
            <a:off x="3104" y="-29444"/>
            <a:ext cx="12998528" cy="7156837"/>
          </a:xfrm>
          <a:prstGeom prst="rect">
            <a:avLst/>
          </a:prstGeom>
          <a:noFill/>
          <a:ln>
            <a:noFill/>
          </a:ln>
          <a:effectLst>
            <a:outerShdw blurRad="254000" rotWithShape="0" dir="5400000" dist="127000">
              <a:srgbClr val="000000">
                <a:alpha val="69803"/>
              </a:srgbClr>
            </a:outerShdw>
          </a:effectLst>
        </p:spPr>
      </p:pic>
      <p:sp>
        <p:nvSpPr>
          <p:cNvPr id="166" name="Google Shape;166;p17"/>
          <p:cNvSpPr txBox="1"/>
          <p:nvPr>
            <p:ph type="title"/>
          </p:nvPr>
        </p:nvSpPr>
        <p:spPr>
          <a:xfrm>
            <a:off x="762000" y="7136271"/>
            <a:ext cx="11480800" cy="10795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QGIS Layout</a:t>
            </a:r>
            <a:endParaRPr/>
          </a:p>
        </p:txBody>
      </p:sp>
      <p:sp>
        <p:nvSpPr>
          <p:cNvPr id="167" name="Google Shape;167;p17"/>
          <p:cNvSpPr txBox="1"/>
          <p:nvPr>
            <p:ph idx="1" type="body"/>
          </p:nvPr>
        </p:nvSpPr>
        <p:spPr>
          <a:xfrm>
            <a:off x="762000" y="8344746"/>
            <a:ext cx="11480800" cy="9144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</a:pPr>
            <a:r>
              <a:rPr lang="en-US" sz="2400">
                <a:solidFill>
                  <a:srgbClr val="FFFFFF"/>
                </a:solidFill>
              </a:rPr>
              <a:t>Opensource GIS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Hands On - Web Maps Examples</a:t>
            </a:r>
            <a:endParaRPr/>
          </a:p>
        </p:txBody>
      </p:sp>
      <p:sp>
        <p:nvSpPr>
          <p:cNvPr id="173" name="Google Shape;173;p18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199136" lvl="0" marL="19913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200"/>
              <a:buFont typeface="Helvetica Neue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http://www.arcgis.com/home/webmap/viewer.html?webmap=34d9f29cbc514837b5979e08481ffcd3</a:t>
            </a:r>
            <a:r>
              <a:rPr lang="en-US" sz="1666"/>
              <a:t> 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John Snow Cholera Map</a:t>
            </a:r>
            <a:endParaRPr/>
          </a:p>
          <a:p>
            <a:pPr indent="-199136" lvl="0" marL="199136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BEBEB"/>
              </a:buClr>
              <a:buSzPts val="1200"/>
              <a:buFont typeface="Helvetica Neue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http://storymaps.esri.com/stories/2013/gettysburg/</a:t>
            </a:r>
            <a:r>
              <a:rPr lang="en-US" sz="1666"/>
              <a:t>  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Battle of Gettysburg </a:t>
            </a:r>
            <a:endParaRPr/>
          </a:p>
          <a:p>
            <a:pPr indent="-199136" lvl="0" marL="199136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BEBEB"/>
              </a:buClr>
              <a:buSzPts val="1200"/>
              <a:buFont typeface="Helvetica Neue"/>
              <a:buChar char="•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http://story.maps.arcgis.com/apps/StorytellingSwipe/index.html?appid=fba4350b6d4f4140966251b9c4d2f3a7&amp;webmap=4b2b2784f68e4e5fb0c39c770f1b25ea</a:t>
            </a:r>
            <a:r>
              <a:rPr lang="en-US" sz="1666"/>
              <a:t> 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San Francisco Eyeglass </a:t>
            </a:r>
            <a:endParaRPr/>
          </a:p>
          <a:p>
            <a:pPr indent="-199136" lvl="0" marL="199136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BEBEB"/>
              </a:buClr>
              <a:buSzPts val="1200"/>
              <a:buFont typeface="Helvetica Neue"/>
              <a:buChar char="•"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http://www.arcgis.com/home/webscene/viewer.html?webscene=128ba9498cca447ab6ec356b84fee879</a:t>
            </a:r>
            <a:r>
              <a:rPr lang="en-US" sz="1666"/>
              <a:t>  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Airflow Globe </a:t>
            </a:r>
            <a:endParaRPr/>
          </a:p>
          <a:p>
            <a:pPr indent="-199136" lvl="0" marL="199136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BEBEB"/>
              </a:buClr>
              <a:buSzPts val="1200"/>
              <a:buFont typeface="Helvetica Neue"/>
              <a:buChar char="•"/>
            </a:pPr>
            <a:r>
              <a:rPr lang="en-US" u="sng">
                <a:solidFill>
                  <a:schemeClr val="hlink"/>
                </a:solidFill>
                <a:hlinkClick r:id="rId7"/>
              </a:rPr>
              <a:t>http://storymaps.esri.com/stories/2012/treasure-hunt-mountains/</a:t>
            </a:r>
            <a:r>
              <a:rPr lang="en-US" sz="1666"/>
              <a:t>  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Treasure Hunt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9136" lvl="0" marL="199136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BEBEB"/>
              </a:buClr>
              <a:buSzPts val="1200"/>
              <a:buFont typeface="Helvetica Neue"/>
              <a:buChar char="•"/>
            </a:pPr>
            <a:r>
              <a:rPr lang="en-US" u="sng">
                <a:solidFill>
                  <a:schemeClr val="hlink"/>
                </a:solidFill>
                <a:hlinkClick r:id="rId8"/>
              </a:rPr>
              <a:t>http://historicalmaps.arcgis.com/usgs/</a:t>
            </a:r>
            <a:r>
              <a:rPr lang="en-US" sz="1666"/>
              <a:t>  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Historic USGS Maps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9136" lvl="0" marL="199136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BEBEB"/>
              </a:buClr>
              <a:buSzPts val="1200"/>
              <a:buFont typeface="Helvetica Neue"/>
              <a:buChar char="•"/>
            </a:pPr>
            <a:r>
              <a:rPr lang="en-US" u="sng">
                <a:solidFill>
                  <a:schemeClr val="hlink"/>
                </a:solidFill>
                <a:hlinkClick r:id="rId9"/>
              </a:rPr>
              <a:t>https://storymaps.arcgis.com/stories/4fcddb805b0243988a42868f398a2ea0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 - Innovative uses of story maps during the COVID-19 pandemic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199136" lvl="0" marL="199136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BEBEB"/>
              </a:buClr>
              <a:buSzPts val="1200"/>
              <a:buFont typeface="Helvetica Neue"/>
              <a:buChar char="•"/>
            </a:pPr>
            <a:r>
              <a:rPr lang="en-US" u="sng">
                <a:solidFill>
                  <a:schemeClr val="hlink"/>
                </a:solidFill>
                <a:hlinkClick r:id="rId10"/>
              </a:rPr>
              <a:t>https://storymaps.arcgis.com/stories/652993f26b064461a31e5befdb3d47f3</a:t>
            </a:r>
            <a:r>
              <a:rPr b="1" lang="en-US">
                <a:latin typeface="Helvetica Neue"/>
                <a:ea typeface="Helvetica Neue"/>
                <a:cs typeface="Helvetica Neue"/>
                <a:sym typeface="Helvetica Neue"/>
              </a:rPr>
              <a:t> - </a:t>
            </a:r>
            <a:r>
              <a:rPr lang="en-US" sz="1666"/>
              <a:t>DISCOVERY, INNOVATION &amp; HOPE</a:t>
            </a:r>
            <a:endParaRPr/>
          </a:p>
          <a:p>
            <a:pPr indent="-199136" lvl="0" marL="199136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EBEBEB"/>
              </a:buClr>
              <a:buSzPts val="1200"/>
              <a:buFont typeface="Helvetica Neue"/>
              <a:buChar char="•"/>
            </a:pPr>
            <a:r>
              <a:rPr lang="en-US" u="sng">
                <a:solidFill>
                  <a:schemeClr val="hlink"/>
                </a:solidFill>
                <a:hlinkClick r:id="rId11"/>
              </a:rPr>
              <a:t>https://storymaps.arcgis.com/stories/bce0eca488ab47a3b25f63ddca34e679</a:t>
            </a:r>
            <a:r>
              <a:rPr lang="en-US" sz="1666"/>
              <a:t> - The Cherry Blossoms of Washington, D.C.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762000" y="241300"/>
            <a:ext cx="11480800" cy="21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Assignment</a:t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06400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the reading Lesson 21and22_1st Edition ArcGIS Book follow the 2 exercise learning about basemaps and map scales and resolutions.</a:t>
            </a:r>
            <a:endParaRPr/>
          </a:p>
          <a:p>
            <a:pPr indent="-406400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you have the exercise complete write a brief reflection on each of the different topics, paying extra attention to how basemaps can be used and what role scale and resolution may have in creating spatial products.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261902" y="2574655"/>
            <a:ext cx="12480996" cy="3592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Map: spatial representation of the environment presented graphically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t/>
            </a:r>
            <a:endParaRPr b="0" i="0" sz="3800" u="none" cap="none" strike="noStrike">
              <a:solidFill>
                <a:srgbClr val="EBEB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Representation: portrays the environment, a model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t/>
            </a:r>
            <a:endParaRPr b="0" i="0" sz="3800" u="none" cap="none" strike="noStrike">
              <a:solidFill>
                <a:srgbClr val="EBEBE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Kimerling 2009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919400" y="837353"/>
            <a:ext cx="11480801" cy="1083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400"/>
              <a:buFont typeface="Helvetica Neue"/>
              <a:buNone/>
            </a:pPr>
            <a:r>
              <a:rPr b="1" i="0" lang="en-US" sz="6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Reading for Next Week (9/7)</a:t>
            </a:r>
            <a:endParaRPr/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06400" lvl="0" marL="406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Longley et. al. c5 (2005) </a:t>
            </a:r>
            <a:endParaRPr/>
          </a:p>
          <a:p>
            <a:pPr indent="-406400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Shelito (2012)</a:t>
            </a:r>
            <a:endParaRPr/>
          </a:p>
          <a:p>
            <a:pPr indent="-406400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https://store.usgs.gov/product/16573</a:t>
            </a: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/>
          </a:p>
          <a:p>
            <a:pPr indent="-406400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 -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http://xkcd.com/977/</a:t>
            </a:r>
            <a:r>
              <a:rPr b="0" i="0" lang="en-US" sz="3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  <a:p>
            <a:pPr indent="-406400" lvl="0" marL="40640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2550"/>
              <a:buFont typeface="Helvetica Neue"/>
              <a:buChar char="•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http://www.esri.com/news/arcnews/winter0809articles/the-geodatabase.html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/>
          <p:nvPr/>
        </p:nvSpPr>
        <p:spPr>
          <a:xfrm>
            <a:off x="866986" y="97590"/>
            <a:ext cx="10945708" cy="6718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map things?</a:t>
            </a:r>
            <a:endParaRPr/>
          </a:p>
        </p:txBody>
      </p:sp>
      <p:pic>
        <p:nvPicPr>
          <p:cNvPr descr="C:\RIT\Dissertation\presentations\CRC_Press_Book\chapters\chapter_2\C2_Figures\Figure_2_17_Baylonianmaps.JPG" id="71" name="Google Shape;7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907" y="1986844"/>
            <a:ext cx="4533187" cy="615921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3"/>
          <p:cNvSpPr txBox="1"/>
          <p:nvPr/>
        </p:nvSpPr>
        <p:spPr>
          <a:xfrm>
            <a:off x="192036" y="8253983"/>
            <a:ext cx="6502401" cy="342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600"/>
              <a:buFont typeface="Trebuchet MS"/>
              <a:buNone/>
            </a:pPr>
            <a:r>
              <a:rPr b="0" i="1" lang="en-US" sz="1600" u="sng" cap="none" strike="noStrike">
                <a:solidFill>
                  <a:srgbClr val="EBEBEB"/>
                </a:solidFill>
                <a:latin typeface="Trebuchet MS"/>
                <a:ea typeface="Trebuchet MS"/>
                <a:cs typeface="Trebuchet MS"/>
                <a:sym typeface="Trebuchet M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http://en.wikipedia.org/wiki/File:Baylonianmaps.JPG</a:t>
            </a:r>
            <a:endParaRPr/>
          </a:p>
        </p:txBody>
      </p:sp>
      <p:pic>
        <p:nvPicPr>
          <p:cNvPr descr="File:Polynesian navigation device showing directions of winds, waves and islands.jpg" id="73" name="Google Shape;73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93557" y="2222032"/>
            <a:ext cx="4919137" cy="574378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 txBox="1"/>
          <p:nvPr/>
        </p:nvSpPr>
        <p:spPr>
          <a:xfrm>
            <a:off x="6502400" y="7593748"/>
            <a:ext cx="6502400" cy="74414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400"/>
              <a:buFont typeface="Helvetica Neue"/>
              <a:buNone/>
            </a:pPr>
            <a:r>
              <a:rPr b="0" i="0" lang="en-US" sz="14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http://upload.wikimedia.org/wikipedia/commons/5/5f/Polynesian_navigation_device_showing_directions_of_winds%2C_waves_and_islands.jpg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4.png" id="79" name="Google Shape;79;p4"/>
          <p:cNvPicPr preferRelativeResize="0"/>
          <p:nvPr/>
        </p:nvPicPr>
        <p:blipFill rotWithShape="1">
          <a:blip r:embed="rId3">
            <a:alphaModFix/>
          </a:blip>
          <a:srcRect b="3739" l="28751" r="28853" t="850"/>
          <a:stretch/>
        </p:blipFill>
        <p:spPr>
          <a:xfrm>
            <a:off x="0" y="0"/>
            <a:ext cx="7075876" cy="97536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4"/>
          <p:cNvSpPr txBox="1"/>
          <p:nvPr/>
        </p:nvSpPr>
        <p:spPr>
          <a:xfrm>
            <a:off x="7351324" y="2160446"/>
            <a:ext cx="5499947" cy="508952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Reference Map</a:t>
            </a:r>
            <a:endParaRPr/>
          </a:p>
          <a:p>
            <a:pPr indent="-317500" lvl="0" marL="0" marR="0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EBEBEB"/>
              </a:buClr>
              <a:buSzPts val="5000"/>
              <a:buFont typeface="Helvetica Neue"/>
              <a:buChar char="-"/>
            </a:pPr>
            <a:r>
              <a:rPr b="0" i="0" lang="en-US" sz="50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Numerous features</a:t>
            </a:r>
            <a:endParaRPr/>
          </a:p>
          <a:p>
            <a:pPr indent="-317500" lvl="0" marL="0" marR="0" rtl="0" algn="ctr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EBEBEB"/>
              </a:buClr>
              <a:buSzPts val="5000"/>
              <a:buFont typeface="Helvetica Neue"/>
              <a:buChar char="-"/>
            </a:pPr>
            <a:r>
              <a:rPr b="0" i="0" lang="en-US" sz="50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No specific information being shown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/>
          <p:nvPr>
            <p:ph idx="1" type="body"/>
          </p:nvPr>
        </p:nvSpPr>
        <p:spPr>
          <a:xfrm>
            <a:off x="1578292" y="-151942"/>
            <a:ext cx="9848216" cy="286928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5208"/>
              <a:buFont typeface="Helvetica Neue"/>
              <a:buNone/>
            </a:pPr>
            <a:r>
              <a:rPr lang="en-US" sz="5208"/>
              <a:t>Thematic Map</a:t>
            </a:r>
            <a:endParaRPr/>
          </a:p>
          <a:p>
            <a:pPr indent="-259778" lvl="0" marL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EBEBEB"/>
              </a:buClr>
              <a:buSzPts val="4091"/>
              <a:buFont typeface="Helvetica Neue"/>
              <a:buChar char="-"/>
            </a:pPr>
            <a:r>
              <a:rPr lang="en-US" sz="4091"/>
              <a:t>Distributions of a single attribute</a:t>
            </a:r>
            <a:endParaRPr/>
          </a:p>
          <a:p>
            <a:pPr indent="-259778" lvl="0" marL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EBEBEB"/>
              </a:buClr>
              <a:buSzPts val="4091"/>
              <a:buFont typeface="Helvetica Neue"/>
              <a:buChar char="-"/>
            </a:pPr>
            <a:r>
              <a:rPr lang="en-US" sz="4091"/>
              <a:t> Relationships among several attributes</a:t>
            </a:r>
            <a:endParaRPr/>
          </a:p>
        </p:txBody>
      </p:sp>
      <p:sp>
        <p:nvSpPr>
          <p:cNvPr id="86" name="Google Shape;86;p5"/>
          <p:cNvSpPr txBox="1"/>
          <p:nvPr/>
        </p:nvSpPr>
        <p:spPr>
          <a:xfrm>
            <a:off x="2389332" y="8839657"/>
            <a:ext cx="2626844" cy="387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2013 B. Tomaszewski</a:t>
            </a:r>
            <a:endParaRPr/>
          </a:p>
        </p:txBody>
      </p:sp>
      <p:pic>
        <p:nvPicPr>
          <p:cNvPr descr="C:\RIT\Dissertation\presentations\CRC_Press_Book\chapters\chapter_2\C2_Figures\Figure_2_21_thematic_map_example_2012_elections.png" id="87" name="Google Shape;87;p5"/>
          <p:cNvPicPr preferRelativeResize="0"/>
          <p:nvPr/>
        </p:nvPicPr>
        <p:blipFill rotWithShape="1">
          <a:blip r:embed="rId3">
            <a:alphaModFix/>
          </a:blip>
          <a:srcRect b="8863" l="2391" r="3478" t="3094"/>
          <a:stretch/>
        </p:blipFill>
        <p:spPr>
          <a:xfrm>
            <a:off x="2354460" y="2780109"/>
            <a:ext cx="8295697" cy="599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RIT\Dissertation\presentations\CRC_Press_Book\chapters\chapter_2\C2_Figures\Figure_2_22_thematic_map_example_choropleth.png" id="92" name="Google Shape;92;p6"/>
          <p:cNvPicPr preferRelativeResize="0"/>
          <p:nvPr/>
        </p:nvPicPr>
        <p:blipFill rotWithShape="1">
          <a:blip r:embed="rId3">
            <a:alphaModFix/>
          </a:blip>
          <a:srcRect b="22105" l="0" r="0" t="17763"/>
          <a:stretch/>
        </p:blipFill>
        <p:spPr>
          <a:xfrm>
            <a:off x="371565" y="2456460"/>
            <a:ext cx="12037637" cy="559413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6"/>
          <p:cNvSpPr txBox="1"/>
          <p:nvPr/>
        </p:nvSpPr>
        <p:spPr>
          <a:xfrm>
            <a:off x="436030" y="8178652"/>
            <a:ext cx="2626843" cy="387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2013 B. Tomaszewski</a:t>
            </a:r>
            <a:endParaRPr/>
          </a:p>
        </p:txBody>
      </p:sp>
      <p:sp>
        <p:nvSpPr>
          <p:cNvPr id="94" name="Google Shape;94;p6"/>
          <p:cNvSpPr txBox="1"/>
          <p:nvPr/>
        </p:nvSpPr>
        <p:spPr>
          <a:xfrm>
            <a:off x="970198" y="324658"/>
            <a:ext cx="10899263" cy="67180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Choropleth Map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RIT\Dissertation\presentations\CRC_Press_Book\chapters\chapter_2\C2_Figures\Figure_2_23_thematic_map_example_proportional_symbol.png" id="99" name="Google Shape;9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8203" y="895369"/>
            <a:ext cx="10303253" cy="796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7"/>
          <p:cNvSpPr txBox="1"/>
          <p:nvPr/>
        </p:nvSpPr>
        <p:spPr>
          <a:xfrm>
            <a:off x="970198" y="-26258"/>
            <a:ext cx="10899263" cy="671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Proportional Symbol Map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 txBox="1"/>
          <p:nvPr/>
        </p:nvSpPr>
        <p:spPr>
          <a:xfrm>
            <a:off x="381843" y="8730827"/>
            <a:ext cx="2626843" cy="387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2013 B. Tomaszewski</a:t>
            </a:r>
            <a:endParaRPr/>
          </a:p>
        </p:txBody>
      </p:sp>
      <p:pic>
        <p:nvPicPr>
          <p:cNvPr descr="C:\RIT\Dissertation\presentations\CRC_Press_Book\chapters\chapter_2\C2_Figures\Figure_2_25_thematic_map_example_dot_density.png" id="106" name="Google Shape;106;p8"/>
          <p:cNvPicPr preferRelativeResize="0"/>
          <p:nvPr/>
        </p:nvPicPr>
        <p:blipFill rotWithShape="1">
          <a:blip r:embed="rId3">
            <a:alphaModFix/>
          </a:blip>
          <a:srcRect b="31513" l="2993" r="3579" t="3395"/>
          <a:stretch/>
        </p:blipFill>
        <p:spPr>
          <a:xfrm>
            <a:off x="0" y="1692683"/>
            <a:ext cx="12919279" cy="695653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8"/>
          <p:cNvSpPr txBox="1"/>
          <p:nvPr/>
        </p:nvSpPr>
        <p:spPr>
          <a:xfrm>
            <a:off x="970198" y="-26258"/>
            <a:ext cx="10899263" cy="671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Dot Density Map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RIT\Dissertation\presentations\CRC_Press_Book\chapters\chapter_2\C2_Figures\Figure_2_26_thematic_map_example_Isarithmic.png" id="112" name="Google Shape;112;p9"/>
          <p:cNvPicPr preferRelativeResize="0"/>
          <p:nvPr/>
        </p:nvPicPr>
        <p:blipFill rotWithShape="1">
          <a:blip r:embed="rId3">
            <a:alphaModFix/>
          </a:blip>
          <a:srcRect b="9436" l="2433" r="2538" t="3479"/>
          <a:stretch/>
        </p:blipFill>
        <p:spPr>
          <a:xfrm>
            <a:off x="1137073" y="1589472"/>
            <a:ext cx="10565511" cy="7482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9"/>
          <p:cNvSpPr txBox="1"/>
          <p:nvPr/>
        </p:nvSpPr>
        <p:spPr>
          <a:xfrm>
            <a:off x="970198" y="-26258"/>
            <a:ext cx="10899263" cy="67180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3800"/>
              <a:buFont typeface="Helvetica Neue"/>
              <a:buNone/>
            </a:pPr>
            <a:r>
              <a:rPr b="0" i="0" lang="en-US" sz="3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Isarithmic Map</a:t>
            </a:r>
            <a:endParaRPr/>
          </a:p>
        </p:txBody>
      </p:sp>
      <p:sp>
        <p:nvSpPr>
          <p:cNvPr id="114" name="Google Shape;114;p9"/>
          <p:cNvSpPr txBox="1"/>
          <p:nvPr/>
        </p:nvSpPr>
        <p:spPr>
          <a:xfrm>
            <a:off x="1261715" y="9130768"/>
            <a:ext cx="2626843" cy="38707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1800"/>
              <a:buFont typeface="Helvetica Neue"/>
              <a:buNone/>
            </a:pPr>
            <a:r>
              <a:rPr b="0" i="0" lang="en-US" sz="1800" u="none" cap="none" strike="noStrike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2013 B. Tomaszewski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